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6" r:id="rId5"/>
    <p:sldId id="263" r:id="rId6"/>
    <p:sldId id="260" r:id="rId7"/>
    <p:sldId id="261" r:id="rId8"/>
    <p:sldId id="267" r:id="rId9"/>
    <p:sldId id="264" r:id="rId10"/>
    <p:sldId id="265" r:id="rId11"/>
    <p:sldId id="269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4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7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6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4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71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74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0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3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5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1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5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9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9D44C-D2EB-48FE-8C79-CC227EB08AE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4F4F8-5CC7-46C7-805E-22726911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6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Тематический стол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взгляд на правильное питание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212976"/>
            <a:ext cx="6400800" cy="2808312"/>
          </a:xfrm>
        </p:spPr>
        <p:txBody>
          <a:bodyPr>
            <a:normAutofit fontScale="55000" lnSpcReduction="20000"/>
          </a:bodyPr>
          <a:lstStyle/>
          <a:p>
            <a:r>
              <a:rPr lang="ru-RU" sz="4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МОБУ </a:t>
            </a:r>
            <a:r>
              <a:rPr lang="ru-RU" sz="45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500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Волховская</a:t>
            </a:r>
            <a:r>
              <a:rPr lang="ru-RU" sz="45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городская гимназия № 3 имени Героя Советского Союза Александра Лукьянова</a:t>
            </a:r>
            <a:r>
              <a:rPr lang="ru-RU" sz="45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endParaRPr lang="ru-RU" cap="all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cap="all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cap="all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cap="all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cap="all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51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sz="44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51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51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25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2565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Польза биточков из свинины состоит в том, что они насыщают организм белком и являются усвояемым мясом.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                                                                                      (</a:t>
            </a:r>
            <a:r>
              <a:rPr lang="ru-RU" sz="2000" dirty="0" err="1" smtClean="0">
                <a:solidFill>
                  <a:srgbClr val="FFFF00"/>
                </a:solidFill>
              </a:rPr>
              <a:t>Сухолёт</a:t>
            </a:r>
            <a:r>
              <a:rPr lang="ru-RU" sz="2000" dirty="0" smtClean="0">
                <a:solidFill>
                  <a:srgbClr val="FFFF00"/>
                </a:solidFill>
              </a:rPr>
              <a:t> Семён, 11 класс)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 smtClean="0">
              <a:solidFill>
                <a:srgbClr val="FFFF00"/>
              </a:solidFill>
            </a:endParaRPr>
          </a:p>
          <a:p>
            <a:pPr marL="914400" lvl="2" indent="0"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   		</a:t>
            </a:r>
            <a:r>
              <a:rPr lang="ru-RU" sz="3200" dirty="0" smtClean="0">
                <a:solidFill>
                  <a:srgbClr val="FFFF00"/>
                </a:solidFill>
              </a:rPr>
              <a:t>А ещё - это очень вкусно!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user\Downloads\5431378843698063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996952"/>
            <a:ext cx="3600399" cy="2399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69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543137884369806394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6" b="96172" l="1641" r="100000">
                        <a14:backgroundMark x1="97538" y1="10703" x2="97773" y2="15859"/>
                        <a14:backgroundMark x1="97538" y1="22422" x2="97773" y2="32734"/>
                        <a14:backgroundMark x1="98710" y1="36484" x2="99648" y2="59766"/>
                        <a14:backgroundMark x1="99297" y1="62734" x2="99766" y2="80000"/>
                        <a14:backgroundMark x1="99179" y1="81016" x2="99648" y2="8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5003"/>
            <a:ext cx="3552164" cy="533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543137884369806394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63" b="98125" l="1407" r="99179">
                        <a14:foregroundMark x1="18523" y1="15781" x2="58851" y2="20938"/>
                        <a14:foregroundMark x1="75967" y1="20469" x2="83236" y2="64063"/>
                        <a14:foregroundMark x1="93083" y1="59688" x2="87691" y2="13906"/>
                        <a14:foregroundMark x1="84642" y1="16406" x2="11723" y2="14688"/>
                        <a14:foregroundMark x1="13834" y1="32344" x2="11958" y2="12500"/>
                        <a14:foregroundMark x1="17351" y1="12344" x2="25791" y2="11875"/>
                        <a14:foregroundMark x1="71043" y1="13594" x2="89332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675">
            <a:off x="4067945" y="11124"/>
            <a:ext cx="3955695" cy="59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6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user\Downloads\54313788436980639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9" t="7796" r="16938" b="7796"/>
          <a:stretch/>
        </p:blipFill>
        <p:spPr bwMode="auto">
          <a:xfrm>
            <a:off x="-11410" y="0"/>
            <a:ext cx="6596445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ownloads\54313788436980639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07164"/>
            <a:ext cx="4427984" cy="29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3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Завтрак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600200"/>
            <a:ext cx="9252520" cy="4525963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Завтрак заряжает энергией на целый день, поднимает настроение, улучшает память и внимание</a:t>
            </a:r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					(Иванова Виктория, 8а)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user\Downloads\54313788436980639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9" b="89918" l="12969" r="84453">
                        <a14:foregroundMark x1="26719" y1="42673" x2="36563" y2="83001"/>
                        <a14:foregroundMark x1="61953" y1="88628" x2="74531" y2="44197"/>
                        <a14:foregroundMark x1="57188" y1="37515" x2="53047" y2="34818"/>
                        <a14:foregroundMark x1="33594" y1="14420" x2="56328" y2="10668"/>
                        <a14:foregroundMark x1="22109" y1="68933" x2="36328" y2="65416"/>
                        <a14:foregroundMark x1="63828" y1="69519" x2="80234" y2="62954"/>
                        <a14:foregroundMark x1="79844" y1="60492" x2="75625" y2="36460"/>
                        <a14:foregroundMark x1="75469" y1="36577" x2="64297" y2="40914"/>
                        <a14:foregroundMark x1="23281" y1="68230" x2="20078" y2="45252"/>
                        <a14:foregroundMark x1="21328" y1="44080" x2="32656" y2="41735"/>
                        <a14:foregroundMark x1="64297" y1="76788" x2="60938" y2="87104"/>
                        <a14:foregroundMark x1="37344" y1="86166" x2="37344" y2="86166"/>
                        <a14:foregroundMark x1="39766" y1="18288" x2="32109" y2="17116"/>
                        <a14:foregroundMark x1="34922" y1="9613" x2="31563" y2="6800"/>
                        <a14:foregroundMark x1="32969" y1="13130" x2="32109" y2="8441"/>
                        <a14:foregroundMark x1="20234" y1="42790" x2="20234" y2="42790"/>
                        <a14:foregroundMark x1="20859" y1="62134" x2="21250" y2="69637"/>
                        <a14:foregroundMark x1="57266" y1="33646" x2="57266" y2="33646"/>
                        <a14:foregroundMark x1="56094" y1="32474" x2="56094" y2="32474"/>
                        <a14:foregroundMark x1="54844" y1="31770" x2="54844" y2="31770"/>
                        <a14:backgroundMark x1="32734" y1="26260" x2="72422" y2="28370"/>
                        <a14:backgroundMark x1="38047" y1="39390" x2="38047" y2="39390"/>
                        <a14:backgroundMark x1="54141" y1="73036" x2="54141" y2="73036"/>
                        <a14:backgroundMark x1="61563" y1="67057" x2="61563" y2="67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680741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9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Запеканка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709" y="1196752"/>
            <a:ext cx="822960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effectLst/>
              </a:rPr>
              <a:t>Запеканка </a:t>
            </a:r>
            <a:r>
              <a:rPr lang="ru-RU" sz="2000" dirty="0" smtClean="0">
                <a:solidFill>
                  <a:srgbClr val="FFFF00"/>
                </a:solidFill>
                <a:effectLst/>
              </a:rPr>
              <a:t>содержит много фосфора и кальция, необходимых для здоровья. Благодаря наличию в составе клетчатки она рекомендована для нормализации обмена веществ, стимулирования пищеварения.</a:t>
            </a:r>
            <a:br>
              <a:rPr lang="ru-RU" sz="2000" dirty="0" smtClean="0">
                <a:solidFill>
                  <a:srgbClr val="FFFF00"/>
                </a:solidFill>
                <a:effectLst/>
              </a:rPr>
            </a:br>
            <a:r>
              <a:rPr lang="ru-RU" sz="2000" dirty="0" smtClean="0">
                <a:solidFill>
                  <a:srgbClr val="FFFF00"/>
                </a:solidFill>
                <a:effectLst/>
              </a:rPr>
              <a:t>Основным компонентом блюда является творог, который хорошо усваивается организмом и редко провоцирует аллергию.</a:t>
            </a:r>
            <a:br>
              <a:rPr lang="ru-RU" sz="2000" dirty="0" smtClean="0">
                <a:solidFill>
                  <a:srgbClr val="FFFF00"/>
                </a:solidFill>
                <a:effectLst/>
              </a:rPr>
            </a:br>
            <a:r>
              <a:rPr lang="ru-RU" sz="2000" dirty="0" smtClean="0">
                <a:solidFill>
                  <a:srgbClr val="FFFF00"/>
                </a:solidFill>
                <a:effectLst/>
              </a:rPr>
              <a:t>Запеканка богата витаминами группы В, которые важны для  сердца, сосудов, нервной системы</a:t>
            </a:r>
            <a:r>
              <a:rPr lang="ru-RU" sz="2000" dirty="0" smtClean="0">
                <a:solidFill>
                  <a:srgbClr val="FFFF00"/>
                </a:solidFill>
                <a:effectLst/>
              </a:rPr>
              <a:t>. 		</a:t>
            </a:r>
            <a:r>
              <a:rPr lang="ru-RU" sz="2000" dirty="0" smtClean="0">
                <a:solidFill>
                  <a:srgbClr val="FFFF00"/>
                </a:solidFill>
              </a:rPr>
              <a:t>(Гаврилова Алиса, 10 класс)</a:t>
            </a:r>
            <a:r>
              <a:rPr lang="ru-RU" dirty="0" smtClean="0">
                <a:solidFill>
                  <a:srgbClr val="FFFF00"/>
                </a:solidFill>
                <a:effectLst/>
              </a:rPr>
              <a:t/>
            </a:r>
            <a:br>
              <a:rPr lang="ru-RU" dirty="0" smtClean="0">
                <a:solidFill>
                  <a:srgbClr val="FFFF00"/>
                </a:solidFill>
                <a:effectLst/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7" name="Picture 3" descr="C:\Users\user\Downloads\5431378843698063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05" y="3573016"/>
            <a:ext cx="4754385" cy="31683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543137884369806393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5000" l="3634" r="9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-99392"/>
            <a:ext cx="4574233" cy="68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7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Обед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Обед для детей полезен тем, что в этот приём пищи входят несколько блюд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суп и второе с высоким содержания белка, гарниром и овощами. </a:t>
            </a:r>
            <a:r>
              <a:rPr lang="ru-RU" sz="2000" dirty="0" smtClean="0">
                <a:solidFill>
                  <a:srgbClr val="FFFF00"/>
                </a:solidFill>
              </a:rPr>
              <a:t>(Маргарита Алексеевна, технолог)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ser\Downloads\5431378843698063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58554"/>
            <a:ext cx="3929652" cy="26187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8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Борщ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1 Активизирует пищеварение и контролирует вязкость крови, разжижая её (что важно для сосудов и сердца).</a:t>
            </a:r>
            <a:br>
              <a:rPr lang="ru-RU" sz="2400" dirty="0" smtClean="0">
                <a:solidFill>
                  <a:srgbClr val="FFFF00"/>
                </a:solidFill>
                <a:effectLst/>
              </a:rPr>
            </a:br>
            <a:r>
              <a:rPr lang="ru-RU" sz="2400" dirty="0" smtClean="0">
                <a:solidFill>
                  <a:srgbClr val="FFFF00"/>
                </a:solidFill>
                <a:effectLst/>
              </a:rPr>
              <a:t> 2 Белки, содержащиеся в мясных бульонах, помогают организму запастись энергией и обеспечить высокую работоспособность</a:t>
            </a:r>
            <a:r>
              <a:rPr lang="ru-RU" sz="2400" dirty="0" smtClean="0">
                <a:solidFill>
                  <a:srgbClr val="FFFF00"/>
                </a:solidFill>
                <a:effectLst/>
              </a:rPr>
              <a:t>. 		</a:t>
            </a:r>
            <a:r>
              <a:rPr lang="ru-RU" sz="2000" dirty="0" smtClean="0">
                <a:solidFill>
                  <a:srgbClr val="FFFF00"/>
                </a:solidFill>
                <a:effectLst/>
              </a:rPr>
              <a:t>(Романова Елизавета, 11 класс)</a:t>
            </a:r>
            <a:r>
              <a:rPr lang="ru-RU" dirty="0" smtClean="0">
                <a:solidFill>
                  <a:srgbClr val="FFFF00"/>
                </a:solidFill>
                <a:effectLst/>
              </a:rPr>
              <a:t/>
            </a:r>
            <a:br>
              <a:rPr lang="ru-RU" dirty="0" smtClean="0">
                <a:solidFill>
                  <a:srgbClr val="FFFF00"/>
                </a:solidFill>
                <a:effectLst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user\Downloads\5431378843698063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1" b="100000" l="7891" r="90000">
                        <a14:foregroundMark x1="23594" y1="32591" x2="52188" y2="17819"/>
                        <a14:foregroundMark x1="59922" y1="93435" x2="70781" y2="86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4944"/>
            <a:ext cx="4752528" cy="316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47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1"/>
            <a:ext cx="8229600" cy="28803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3 </a:t>
            </a:r>
            <a:r>
              <a:rPr lang="ru-RU" sz="2400" dirty="0">
                <a:solidFill>
                  <a:srgbClr val="FFFF00"/>
                </a:solidFill>
              </a:rPr>
              <a:t>Сметану в борщ добавляют не только для вкуса — </a:t>
            </a:r>
            <a:endParaRPr lang="ru-RU" sz="2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она </a:t>
            </a:r>
            <a:r>
              <a:rPr lang="ru-RU" sz="2400" dirty="0">
                <a:solidFill>
                  <a:srgbClr val="FFFF00"/>
                </a:solidFill>
              </a:rPr>
              <a:t>нейтрализует кислоту.</a:t>
            </a:r>
            <a:r>
              <a:rPr lang="ru-RU" sz="2400" dirty="0" smtClean="0">
                <a:solidFill>
                  <a:srgbClr val="FFFF00"/>
                </a:solidFill>
                <a:effectLst/>
              </a:rPr>
              <a:t> </a:t>
            </a:r>
            <a:endParaRPr lang="ru-RU" sz="2400" dirty="0" smtClean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r>
              <a:rPr lang="ru-RU" sz="2300" dirty="0" smtClean="0">
                <a:solidFill>
                  <a:srgbClr val="FFFF00"/>
                </a:solidFill>
                <a:effectLst/>
              </a:rPr>
              <a:t>4 </a:t>
            </a:r>
            <a:r>
              <a:rPr lang="ru-RU" sz="2300" dirty="0" smtClean="0">
                <a:solidFill>
                  <a:srgbClr val="FFFF00"/>
                </a:solidFill>
                <a:effectLst/>
              </a:rPr>
              <a:t>Борщ— хороший </a:t>
            </a:r>
            <a:r>
              <a:rPr lang="ru-RU" sz="2300" dirty="0" err="1" smtClean="0">
                <a:solidFill>
                  <a:srgbClr val="FFFF00"/>
                </a:solidFill>
                <a:effectLst/>
              </a:rPr>
              <a:t>детоксикатор</a:t>
            </a:r>
            <a:r>
              <a:rPr lang="ru-RU" sz="2300" dirty="0" smtClean="0">
                <a:solidFill>
                  <a:srgbClr val="FFFF00"/>
                </a:solidFill>
                <a:effectLst/>
              </a:rPr>
              <a:t>, способный очистить организм. Сочетание в супе овощей в отварном и </a:t>
            </a:r>
            <a:r>
              <a:rPr lang="ru-RU" sz="2300" dirty="0" err="1" smtClean="0">
                <a:solidFill>
                  <a:srgbClr val="FFFF00"/>
                </a:solidFill>
                <a:effectLst/>
              </a:rPr>
              <a:t>пассерованном</a:t>
            </a:r>
            <a:r>
              <a:rPr lang="ru-RU" sz="2300" dirty="0" smtClean="0">
                <a:solidFill>
                  <a:srgbClr val="FFFF00"/>
                </a:solidFill>
                <a:effectLst/>
              </a:rPr>
              <a:t> виде становится сорбентом, мягко выводящим из организма токсины, нитраты и прочие вредные вещества.</a:t>
            </a:r>
            <a:r>
              <a:rPr lang="ru-RU" sz="23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ru-RU" sz="23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4098" name="Picture 2" descr="C:\Users\user\Downloads\5431378843698063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42828"/>
            <a:ext cx="4637611" cy="30905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68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543137884369806393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6" b="91797" l="5510" r="92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80" y="-243408"/>
            <a:ext cx="4750672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4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9898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Макароны с биточком из свинины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Макароны дают энергию, благодаря содержанию в них сложных и </a:t>
            </a: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ru-RU" dirty="0" smtClean="0">
                <a:solidFill>
                  <a:srgbClr val="FFFF00"/>
                </a:solidFill>
              </a:rPr>
              <a:t>медленных</a:t>
            </a:r>
            <a:r>
              <a:rPr lang="en-US" dirty="0" smtClean="0">
                <a:solidFill>
                  <a:srgbClr val="FFFF00"/>
                </a:solidFill>
              </a:rPr>
              <a:t>”</a:t>
            </a:r>
            <a:r>
              <a:rPr lang="ru-RU" dirty="0" smtClean="0">
                <a:solidFill>
                  <a:srgbClr val="FFFF00"/>
                </a:solidFill>
              </a:rPr>
              <a:t> углеводов.			</a:t>
            </a:r>
            <a:r>
              <a:rPr lang="ru-RU" sz="2400" dirty="0" smtClean="0">
                <a:solidFill>
                  <a:srgbClr val="FFFF00"/>
                </a:solidFill>
              </a:rPr>
              <a:t>(</a:t>
            </a:r>
            <a:r>
              <a:rPr lang="ru-RU" sz="2400" dirty="0" err="1" smtClean="0">
                <a:solidFill>
                  <a:srgbClr val="FFFF00"/>
                </a:solidFill>
              </a:rPr>
              <a:t>Сокович</a:t>
            </a:r>
            <a:r>
              <a:rPr lang="ru-RU" sz="2400" dirty="0" smtClean="0">
                <a:solidFill>
                  <a:srgbClr val="FFFF00"/>
                </a:solidFill>
              </a:rPr>
              <a:t> Мария, 11 класс)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user\Downloads\5431378843698063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4392488" cy="29271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1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158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Тематический стол: “Детский взгляд на правильное питание” </vt:lpstr>
      <vt:lpstr>Завтрак</vt:lpstr>
      <vt:lpstr>Запеканка</vt:lpstr>
      <vt:lpstr>Презентация PowerPoint</vt:lpstr>
      <vt:lpstr>Обед</vt:lpstr>
      <vt:lpstr>Борщ</vt:lpstr>
      <vt:lpstr>Презентация PowerPoint</vt:lpstr>
      <vt:lpstr>Презентация PowerPoint</vt:lpstr>
      <vt:lpstr>Макароны с биточком из свинины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Тематический стол: “Здоровое питание”</dc:title>
  <dc:creator>user</dc:creator>
  <cp:lastModifiedBy>user</cp:lastModifiedBy>
  <cp:revision>9</cp:revision>
  <dcterms:created xsi:type="dcterms:W3CDTF">2024-09-19T08:42:31Z</dcterms:created>
  <dcterms:modified xsi:type="dcterms:W3CDTF">2024-09-19T12:35:32Z</dcterms:modified>
</cp:coreProperties>
</file>